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58" r:id="rId13"/>
    <p:sldId id="278" r:id="rId14"/>
    <p:sldId id="266" r:id="rId15"/>
    <p:sldId id="287" r:id="rId16"/>
    <p:sldId id="261" r:id="rId17"/>
    <p:sldId id="276" r:id="rId18"/>
    <p:sldId id="28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CC66"/>
    <a:srgbClr val="33CC33"/>
    <a:srgbClr val="00CC00"/>
    <a:srgbClr val="CCFF66"/>
    <a:srgbClr val="99CC00"/>
    <a:srgbClr val="FFFF66"/>
    <a:srgbClr val="99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28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45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01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45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64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12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10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02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20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8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4C716-3F6A-48CD-AE41-350A2202596B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A2559-CCD9-407F-B35E-91835AC9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45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y%20Documents\My%20Pictures\ISLMonthLarge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83267" y="986895"/>
            <a:ext cx="9144000" cy="4770438"/>
          </a:xfrm>
          <a:ln>
            <a:solidFill>
              <a:schemeClr val="accent1"/>
            </a:solidFill>
          </a:ln>
          <a:effectLst>
            <a:softEdge rad="203200"/>
          </a:effectLst>
        </p:spPr>
        <p:txBody>
          <a:bodyPr>
            <a:noAutofit/>
          </a:bodyPr>
          <a:lstStyle/>
          <a:p>
            <a:r>
              <a:rPr lang="sk-SK" sz="2800" b="1" dirty="0">
                <a:solidFill>
                  <a:srgbClr val="0070C0"/>
                </a:solidFill>
              </a:rPr>
              <a:t>Slovenská pedagogická knižnica v Bratislave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b="1" dirty="0">
                <a:solidFill>
                  <a:srgbClr val="0070C0"/>
                </a:solidFill>
              </a:rPr>
              <a:t>a 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b="1" dirty="0" err="1" smtClean="0">
                <a:solidFill>
                  <a:srgbClr val="0070C0"/>
                </a:solidFill>
              </a:rPr>
              <a:t>Knihovna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Jiřího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Mahena</a:t>
            </a:r>
            <a:r>
              <a:rPr lang="sk-SK" sz="2800" b="1" dirty="0">
                <a:solidFill>
                  <a:srgbClr val="0070C0"/>
                </a:solidFill>
              </a:rPr>
              <a:t> v </a:t>
            </a:r>
            <a:r>
              <a:rPr lang="sk-SK" sz="2800" b="1" dirty="0" err="1" smtClean="0">
                <a:solidFill>
                  <a:srgbClr val="0070C0"/>
                </a:solidFill>
              </a:rPr>
              <a:t>Brně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b="1" dirty="0" err="1" smtClean="0">
                <a:solidFill>
                  <a:srgbClr val="0070C0"/>
                </a:solidFill>
              </a:rPr>
              <a:t>vyhlašují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>
                <a:solidFill>
                  <a:srgbClr val="0070C0"/>
                </a:solidFill>
              </a:rPr>
              <a:t>k </a:t>
            </a:r>
            <a:r>
              <a:rPr lang="sk-SK" sz="2800" b="1" dirty="0" err="1" smtClean="0">
                <a:solidFill>
                  <a:srgbClr val="0070C0"/>
                </a:solidFill>
              </a:rPr>
              <a:t>Medzinárodnímu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 err="1" smtClean="0">
                <a:solidFill>
                  <a:srgbClr val="0070C0"/>
                </a:solidFill>
              </a:rPr>
              <a:t>měsíci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 err="1" smtClean="0">
                <a:solidFill>
                  <a:srgbClr val="0070C0"/>
                </a:solidFill>
              </a:rPr>
              <a:t>školních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 err="1" smtClean="0">
                <a:solidFill>
                  <a:srgbClr val="0070C0"/>
                </a:solidFill>
              </a:rPr>
              <a:t>knihoven</a:t>
            </a:r>
            <a:r>
              <a:rPr lang="sk-SK" sz="2800" b="1" dirty="0" smtClean="0">
                <a:solidFill>
                  <a:srgbClr val="0070C0"/>
                </a:solidFill>
              </a:rPr>
              <a:t> 2023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smtClean="0">
                <a:solidFill>
                  <a:srgbClr val="0070C0"/>
                </a:solidFill>
              </a:rPr>
              <a:t>14. </a:t>
            </a:r>
            <a:r>
              <a:rPr lang="sk-SK" sz="2800" b="1" dirty="0">
                <a:solidFill>
                  <a:srgbClr val="0070C0"/>
                </a:solidFill>
              </a:rPr>
              <a:t>ročník česko-slovenského projektu 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b="1" dirty="0" smtClean="0">
                <a:solidFill>
                  <a:srgbClr val="0070C0"/>
                </a:solidFill>
              </a:rPr>
              <a:t>pro základní </a:t>
            </a:r>
            <a:r>
              <a:rPr lang="sk-SK" sz="2800" b="1" dirty="0">
                <a:solidFill>
                  <a:srgbClr val="0070C0"/>
                </a:solidFill>
              </a:rPr>
              <a:t>školy a </a:t>
            </a:r>
            <a:r>
              <a:rPr lang="sk-SK" sz="2800" b="1" dirty="0" err="1" smtClean="0">
                <a:solidFill>
                  <a:srgbClr val="0070C0"/>
                </a:solidFill>
              </a:rPr>
              <a:t>osmiletá</a:t>
            </a:r>
            <a:r>
              <a:rPr lang="sk-SK" sz="2800" b="1" dirty="0" smtClean="0">
                <a:solidFill>
                  <a:srgbClr val="0070C0"/>
                </a:solidFill>
              </a:rPr>
              <a:t> gymnázia</a:t>
            </a:r>
            <a:r>
              <a:rPr lang="cs-CZ" sz="2800" dirty="0">
                <a:solidFill>
                  <a:srgbClr val="0070C0"/>
                </a:solidFill>
              </a:rPr>
              <a:t/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sk-SK" sz="2800" dirty="0"/>
              <a:t> 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sk-SK" sz="2800" b="1" i="1" dirty="0">
                <a:solidFill>
                  <a:srgbClr val="C00000"/>
                </a:solidFill>
              </a:rPr>
              <a:t>Záložka do knihy </a:t>
            </a:r>
            <a:r>
              <a:rPr lang="sk-SK" sz="2800" b="1" i="1" dirty="0" smtClean="0">
                <a:solidFill>
                  <a:srgbClr val="C00000"/>
                </a:solidFill>
              </a:rPr>
              <a:t>spojuje </a:t>
            </a:r>
            <a:r>
              <a:rPr lang="sk-SK" sz="2800" b="1" i="1" dirty="0">
                <a:solidFill>
                  <a:srgbClr val="C00000"/>
                </a:solidFill>
              </a:rPr>
              <a:t>školy: </a:t>
            </a:r>
            <a:r>
              <a:rPr lang="cs-CZ" sz="2800" b="1" i="1" dirty="0">
                <a:solidFill>
                  <a:srgbClr val="C00000"/>
                </a:solidFill>
              </a:rPr>
              <a:t/>
            </a:r>
            <a:br>
              <a:rPr lang="cs-CZ" sz="2800" b="1" i="1" dirty="0">
                <a:solidFill>
                  <a:srgbClr val="C00000"/>
                </a:solidFill>
              </a:rPr>
            </a:br>
            <a:r>
              <a:rPr lang="cs-CZ" sz="2800" b="1" i="1" dirty="0" smtClean="0">
                <a:solidFill>
                  <a:srgbClr val="C00000"/>
                </a:solidFill>
              </a:rPr>
              <a:t>Inspirující svět pohádek, básní a příběhů.</a:t>
            </a:r>
            <a:r>
              <a:rPr lang="cs-CZ" sz="2800" b="1" i="1" dirty="0">
                <a:solidFill>
                  <a:srgbClr val="C00000"/>
                </a:solidFill>
              </a:rPr>
              <a:t/>
            </a:r>
            <a:br>
              <a:rPr lang="cs-CZ" sz="2800" b="1" i="1" dirty="0">
                <a:solidFill>
                  <a:srgbClr val="C00000"/>
                </a:solidFill>
              </a:rPr>
            </a:br>
            <a:endParaRPr lang="cs-CZ" sz="2800" b="1" i="1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012266"/>
            <a:ext cx="9144000" cy="24553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I</a:t>
            </a:r>
            <a:endParaRPr lang="cs-CZ" dirty="0"/>
          </a:p>
        </p:txBody>
      </p:sp>
      <p:pic>
        <p:nvPicPr>
          <p:cNvPr id="4" name="Obrázok 2" descr="../../My%20Documents/My%20Pictures/ISLMonthLarge.jpg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591492" y="663064"/>
            <a:ext cx="100901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9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4">
        <p:fade/>
      </p:transition>
    </mc:Choice>
    <mc:Fallback xmlns="">
      <p:transition spd="med" advTm="5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14" y="1521536"/>
            <a:ext cx="2282734" cy="40581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9" y="1762600"/>
            <a:ext cx="6357450" cy="35760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491612" y="302793"/>
            <a:ext cx="1125006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				2.B Miloš Holas – Abeceda</a:t>
            </a:r>
            <a:r>
              <a:rPr lang="cs-CZ" sz="2900" b="1" i="1" dirty="0">
                <a:solidFill>
                  <a:srgbClr val="C00000"/>
                </a:solidFill>
                <a:latin typeface="+mj-lt"/>
              </a:rPr>
              <a:t/>
            </a:r>
            <a:br>
              <a:rPr lang="cs-CZ" sz="2900" b="1" i="1" dirty="0">
                <a:solidFill>
                  <a:srgbClr val="C00000"/>
                </a:solidFill>
                <a:latin typeface="+mj-lt"/>
              </a:rPr>
            </a:br>
            <a:r>
              <a:rPr lang="cs-CZ" sz="2900" b="1" i="1" dirty="0">
                <a:solidFill>
                  <a:srgbClr val="C00000"/>
                </a:solidFill>
                <a:latin typeface="+mj-lt"/>
              </a:rPr>
              <a:t>							</a:t>
            </a:r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	</a:t>
            </a:r>
            <a:r>
              <a:rPr lang="cs-CZ" sz="2900" b="1" i="1" dirty="0" err="1" smtClean="0">
                <a:solidFill>
                  <a:srgbClr val="C00000"/>
                </a:solidFill>
                <a:latin typeface="+mj-lt"/>
              </a:rPr>
              <a:t>tř.uč</a:t>
            </a:r>
            <a:r>
              <a:rPr lang="cs-CZ" sz="2900" b="1" i="1" dirty="0">
                <a:solidFill>
                  <a:srgbClr val="C00000"/>
                </a:solidFill>
                <a:latin typeface="+mj-lt"/>
              </a:rPr>
              <a:t>. Mgr. </a:t>
            </a:r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Lenka Nytrová</a:t>
            </a:r>
            <a:endParaRPr lang="cs-CZ" sz="2900" dirty="0">
              <a:latin typeface="+mj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834550" y="296733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–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 rot="1436789">
            <a:off x="3163991" y="432676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Obdélník 6"/>
          <p:cNvSpPr/>
          <p:nvPr/>
        </p:nvSpPr>
        <p:spPr>
          <a:xfrm rot="1436789">
            <a:off x="10543711" y="5017968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Ď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Obdélník 7"/>
          <p:cNvSpPr/>
          <p:nvPr/>
        </p:nvSpPr>
        <p:spPr>
          <a:xfrm rot="21057529">
            <a:off x="558041" y="4844757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 rot="19590381">
            <a:off x="5536454" y="5111462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Č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Obdélník 9"/>
          <p:cNvSpPr/>
          <p:nvPr/>
        </p:nvSpPr>
        <p:spPr>
          <a:xfrm rot="1436789">
            <a:off x="2977230" y="5077350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Obdélník 10"/>
          <p:cNvSpPr/>
          <p:nvPr/>
        </p:nvSpPr>
        <p:spPr>
          <a:xfrm rot="19790581">
            <a:off x="822776" y="127264"/>
            <a:ext cx="1012692" cy="15912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cs-CZ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46" y="2152333"/>
            <a:ext cx="2512967" cy="44674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2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"/>
    </mc:Choice>
    <mc:Fallback xmlns="">
      <p:transition spd="slow" advTm="52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9" y="720788"/>
            <a:ext cx="9579429" cy="537792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Obdélník 2"/>
          <p:cNvSpPr/>
          <p:nvPr/>
        </p:nvSpPr>
        <p:spPr>
          <a:xfrm rot="1436789">
            <a:off x="9673478" y="836234"/>
            <a:ext cx="1012692" cy="209288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A</a:t>
            </a:r>
            <a:endParaRPr lang="cs-CZ" sz="1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 rot="20693005">
            <a:off x="441831" y="459178"/>
            <a:ext cx="997389" cy="357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E</a:t>
            </a:r>
            <a:endParaRPr lang="cs-CZ" sz="1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cs-CZ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 rot="20503942">
            <a:off x="9714417" y="4124627"/>
            <a:ext cx="94929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</a:t>
            </a:r>
            <a:endParaRPr lang="cs-CZ" sz="1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0"/>
    </mc:Choice>
    <mc:Fallback xmlns="">
      <p:transition spd="slow" advTm="573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33" y="60325"/>
            <a:ext cx="11607800" cy="1325563"/>
          </a:xfrm>
        </p:spPr>
        <p:txBody>
          <a:bodyPr>
            <a:normAutofit/>
          </a:bodyPr>
          <a:lstStyle/>
          <a:p>
            <a:r>
              <a:rPr lang="cs-CZ" sz="3200" b="1" i="1" dirty="0" smtClean="0">
                <a:solidFill>
                  <a:srgbClr val="C00000"/>
                </a:solidFill>
              </a:rPr>
              <a:t>				3.A   Adolf Dudek – Povídej pohádku </a:t>
            </a:r>
            <a:br>
              <a:rPr lang="cs-CZ" sz="3200" b="1" i="1" dirty="0" smtClean="0">
                <a:solidFill>
                  <a:srgbClr val="C00000"/>
                </a:solidFill>
              </a:rPr>
            </a:br>
            <a:r>
              <a:rPr lang="cs-CZ" sz="3200" b="1" i="1" dirty="0" smtClean="0">
                <a:solidFill>
                  <a:srgbClr val="C00000"/>
                </a:solidFill>
              </a:rPr>
              <a:t>								</a:t>
            </a:r>
            <a:r>
              <a:rPr lang="cs-CZ" sz="3200" b="1" i="1" dirty="0" err="1" smtClean="0">
                <a:solidFill>
                  <a:srgbClr val="C00000"/>
                </a:solidFill>
              </a:rPr>
              <a:t>tř.uč</a:t>
            </a:r>
            <a:r>
              <a:rPr lang="cs-CZ" sz="3200" b="1" i="1" dirty="0" smtClean="0">
                <a:solidFill>
                  <a:srgbClr val="C00000"/>
                </a:solidFill>
              </a:rPr>
              <a:t>. Mgr. Monika Černá</a:t>
            </a:r>
            <a:endParaRPr lang="cs-CZ" sz="3200" b="1" i="1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5529" y="1713046"/>
            <a:ext cx="6143625" cy="34490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53" y="1774524"/>
            <a:ext cx="7635580" cy="42866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465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6">
        <p:fade/>
      </p:transition>
    </mc:Choice>
    <mc:Fallback xmlns="">
      <p:transition spd="med" advTm="5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31015" y="359248"/>
            <a:ext cx="11244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			3.B Bohumil Říha – Honzíkova cesta</a:t>
            </a:r>
          </a:p>
          <a:p>
            <a:r>
              <a:rPr lang="cs-CZ" sz="3200" b="1" i="1" dirty="0">
                <a:solidFill>
                  <a:srgbClr val="C00000"/>
                </a:solidFill>
                <a:latin typeface="+mj-lt"/>
              </a:rPr>
              <a:t>	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		 	      		tř. uč. Mgr. Daniela </a:t>
            </a:r>
            <a:r>
              <a:rPr lang="cs-CZ" sz="3200" b="1" i="1" dirty="0" err="1" smtClean="0">
                <a:solidFill>
                  <a:srgbClr val="C00000"/>
                </a:solidFill>
                <a:latin typeface="+mj-lt"/>
              </a:rPr>
              <a:t>Korpasová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  </a:t>
            </a:r>
            <a:endParaRPr lang="cs-CZ" sz="32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25" y="1724412"/>
            <a:ext cx="6459430" cy="3626347"/>
          </a:xfrm>
          <a:prstGeom prst="rect">
            <a:avLst/>
          </a:prstGeom>
          <a:ln w="38100">
            <a:solidFill>
              <a:srgbClr val="FF9966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1371" y="2681622"/>
            <a:ext cx="5059680" cy="2840522"/>
          </a:xfrm>
          <a:prstGeom prst="rect">
            <a:avLst/>
          </a:prstGeom>
          <a:ln w="38100">
            <a:solidFill>
              <a:srgbClr val="FF9966"/>
            </a:solidFill>
          </a:ln>
        </p:spPr>
      </p:pic>
      <p:sp>
        <p:nvSpPr>
          <p:cNvPr id="5" name="AutoShape 8" descr="Panenka kluk Honzík česky mluvící | wikyhracky.cz"/>
          <p:cNvSpPr>
            <a:spLocks noChangeAspect="1" noChangeArrowheads="1"/>
          </p:cNvSpPr>
          <p:nvPr/>
        </p:nvSpPr>
        <p:spPr bwMode="auto">
          <a:xfrm>
            <a:off x="6216740" y="21898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41" y="1487844"/>
            <a:ext cx="3873137" cy="5164183"/>
          </a:xfrm>
          <a:prstGeom prst="rect">
            <a:avLst/>
          </a:prstGeom>
          <a:ln w="38100">
            <a:solidFill>
              <a:srgbClr val="FF9966"/>
            </a:solidFill>
          </a:ln>
        </p:spPr>
      </p:pic>
    </p:spTree>
    <p:extLst>
      <p:ext uri="{BB962C8B-B14F-4D97-AF65-F5344CB8AC3E}">
        <p14:creationId xmlns:p14="http://schemas.microsoft.com/office/powerpoint/2010/main" val="2794548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80" advTm="5022">
        <p:fade/>
      </p:transition>
    </mc:Choice>
    <mc:Fallback xmlns="">
      <p:transition advTm="5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5664" y="159084"/>
            <a:ext cx="11362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4.B Adrián Macho – Gerda, příběh velryby</a:t>
            </a:r>
          </a:p>
          <a:p>
            <a:r>
              <a:rPr lang="cs-CZ" sz="3200" b="1" i="1" dirty="0">
                <a:solidFill>
                  <a:srgbClr val="C00000"/>
                </a:solidFill>
                <a:latin typeface="+mj-lt"/>
              </a:rPr>
              <a:t>	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					</a:t>
            </a:r>
            <a:r>
              <a:rPr lang="cs-CZ" sz="3200" b="1" i="1" dirty="0" err="1" smtClean="0">
                <a:solidFill>
                  <a:srgbClr val="C00000"/>
                </a:solidFill>
                <a:latin typeface="+mj-lt"/>
              </a:rPr>
              <a:t>tř.uč</a:t>
            </a:r>
            <a:r>
              <a:rPr lang="cs-CZ" sz="3200" b="1" i="1" dirty="0">
                <a:solidFill>
                  <a:srgbClr val="C00000"/>
                </a:solidFill>
                <a:latin typeface="+mj-lt"/>
              </a:rPr>
              <a:t>. Mgr. 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Nataša </a:t>
            </a:r>
            <a:r>
              <a:rPr lang="cs-CZ" sz="3200" b="1" i="1" dirty="0" err="1" smtClean="0">
                <a:solidFill>
                  <a:srgbClr val="C00000"/>
                </a:solidFill>
                <a:latin typeface="+mj-lt"/>
              </a:rPr>
              <a:t>Dziadziová</a:t>
            </a:r>
            <a:endParaRPr lang="cs-CZ" sz="3200" dirty="0">
              <a:latin typeface="+mj-lt"/>
            </a:endParaRPr>
          </a:p>
        </p:txBody>
      </p:sp>
      <p:sp>
        <p:nvSpPr>
          <p:cNvPr id="4" name="AutoShape 2" descr="Vektorové sova sedící na větvi stromu. roztomilý sova kreslená obrazy na  stěnu • obrazy podezřelý, křídlo, mrkání | myloview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ektorové sova sedící na větvi stromu. roztomilý sova kreslená obrazy na  stěnu • obrazy podezřelý, křídlo, mrkání | myloview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ektorové sova sedící na větvi stromu. roztomilý sova kreslená obrazy na  stěnu • obrazy podezřelý, křídlo, mrkání | myloview.c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Sova Oči Drát Kreslená - Vektorová grafika zdarma na Pixabay"/>
          <p:cNvSpPr>
            <a:spLocks noChangeAspect="1" noChangeArrowheads="1"/>
          </p:cNvSpPr>
          <p:nvPr/>
        </p:nvSpPr>
        <p:spPr bwMode="auto">
          <a:xfrm>
            <a:off x="8712330" y="5242423"/>
            <a:ext cx="127743" cy="12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4" descr="Pohádky ze staré půdy - Iva Hoňková | Knihy Dobrovský"/>
          <p:cNvSpPr>
            <a:spLocks noChangeAspect="1" noChangeArrowheads="1"/>
          </p:cNvSpPr>
          <p:nvPr/>
        </p:nvSpPr>
        <p:spPr bwMode="auto">
          <a:xfrm>
            <a:off x="612775" y="4638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690" y="1650098"/>
            <a:ext cx="5842121" cy="438159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3" y="1545227"/>
            <a:ext cx="6858000" cy="51435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400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2">
        <p:fade/>
      </p:transition>
    </mc:Choice>
    <mc:Fallback xmlns="">
      <p:transition spd="med" advTm="58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02775"/>
            <a:ext cx="11164388" cy="62677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166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"/>
    </mc:Choice>
    <mc:Fallback xmlns="">
      <p:transition spd="slow" advTm="592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50333" y="308619"/>
            <a:ext cx="108059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5.A Zdeněk Svěrák- Jaké je to asi v Čudu</a:t>
            </a:r>
          </a:p>
          <a:p>
            <a:r>
              <a:rPr lang="cs-CZ" sz="32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                                  		</a:t>
            </a:r>
            <a:r>
              <a:rPr lang="cs-CZ" sz="3200" b="1" i="1" dirty="0" err="1" smtClean="0">
                <a:solidFill>
                  <a:srgbClr val="C00000"/>
                </a:solidFill>
                <a:latin typeface="+mj-lt"/>
              </a:rPr>
              <a:t>tř.uč</a:t>
            </a:r>
            <a:r>
              <a:rPr lang="cs-CZ" sz="3200" b="1" i="1" dirty="0">
                <a:solidFill>
                  <a:srgbClr val="C00000"/>
                </a:solidFill>
                <a:latin typeface="+mj-lt"/>
              </a:rPr>
              <a:t>. 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Mgr. Gabriela Buriánová</a:t>
            </a:r>
            <a:endParaRPr lang="cs-CZ" sz="3200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99" y="2488627"/>
            <a:ext cx="7433921" cy="417343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26" name="Picture 2" descr="Jaké je to asi v Čudu: pohádky, písničky a povídky pro děti od 8 let, 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7" y="1385838"/>
            <a:ext cx="3776597" cy="282911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9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67">
        <p:fade/>
      </p:transition>
    </mc:Choice>
    <mc:Fallback xmlns="">
      <p:transition spd="med" advTm="58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1620" y="323334"/>
            <a:ext cx="111714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5.B Zuzana Pospíšilová – Detektivové a narozeninový případ </a:t>
            </a:r>
          </a:p>
          <a:p>
            <a:pPr algn="r"/>
            <a:r>
              <a:rPr lang="cs-CZ" sz="3200" b="1" i="1" dirty="0">
                <a:solidFill>
                  <a:srgbClr val="C00000"/>
                </a:solidFill>
                <a:latin typeface="+mj-lt"/>
              </a:rPr>
              <a:t>	</a:t>
            </a:r>
            <a:r>
              <a:rPr lang="cs-CZ" sz="3200" b="1" i="1" dirty="0" smtClean="0">
                <a:solidFill>
                  <a:srgbClr val="C00000"/>
                </a:solidFill>
                <a:latin typeface="+mj-lt"/>
              </a:rPr>
              <a:t>					 Mgr. Pavla </a:t>
            </a:r>
            <a:r>
              <a:rPr lang="cs-CZ" sz="3200" b="1" i="1" dirty="0" err="1" smtClean="0">
                <a:solidFill>
                  <a:srgbClr val="C00000"/>
                </a:solidFill>
                <a:latin typeface="+mj-lt"/>
              </a:rPr>
              <a:t>Korynta</a:t>
            </a:r>
            <a:endParaRPr lang="cs-CZ" sz="3200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1574227"/>
            <a:ext cx="7315200" cy="410677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6" y="3864430"/>
            <a:ext cx="3509553" cy="26321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202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6">
        <p:fade/>
      </p:transition>
    </mc:Choice>
    <mc:Fallback xmlns="">
      <p:transition spd="med" advTm="50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400594"/>
            <a:ext cx="3193143" cy="239485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3230879"/>
            <a:ext cx="4341225" cy="32559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0" y="322217"/>
            <a:ext cx="6866706" cy="385499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767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"/>
    </mc:Choice>
    <mc:Fallback xmlns="">
      <p:transition spd="slow" advTm="61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0607" y="401001"/>
            <a:ext cx="10901516" cy="2614050"/>
          </a:xfrm>
          <a:ln w="12700">
            <a:solidFill>
              <a:srgbClr val="FFFF66"/>
            </a:solidFill>
          </a:ln>
        </p:spPr>
        <p:txBody>
          <a:bodyPr>
            <a:normAutofit/>
          </a:bodyPr>
          <a:lstStyle/>
          <a:p>
            <a:pPr algn="r"/>
            <a:r>
              <a:rPr lang="sk-SK" sz="1800" b="1" dirty="0" smtClean="0">
                <a:solidFill>
                  <a:srgbClr val="0070C0"/>
                </a:solidFill>
              </a:rPr>
              <a:t>Základní škola a </a:t>
            </a:r>
            <a:r>
              <a:rPr lang="sk-SK" sz="1800" b="1" dirty="0" err="1" smtClean="0">
                <a:solidFill>
                  <a:srgbClr val="0070C0"/>
                </a:solidFill>
              </a:rPr>
              <a:t>Mateřská</a:t>
            </a:r>
            <a:r>
              <a:rPr lang="sk-SK" sz="1800" b="1" dirty="0" smtClean="0">
                <a:solidFill>
                  <a:srgbClr val="0070C0"/>
                </a:solidFill>
              </a:rPr>
              <a:t> škola, U </a:t>
            </a:r>
            <a:r>
              <a:rPr lang="sk-SK" sz="1800" b="1" dirty="0" err="1" smtClean="0">
                <a:solidFill>
                  <a:srgbClr val="0070C0"/>
                </a:solidFill>
              </a:rPr>
              <a:t>Studny</a:t>
            </a:r>
            <a:r>
              <a:rPr lang="sk-SK" sz="1800" b="1" dirty="0" smtClean="0">
                <a:solidFill>
                  <a:srgbClr val="0070C0"/>
                </a:solidFill>
              </a:rPr>
              <a:t>, </a:t>
            </a:r>
            <a:r>
              <a:rPr lang="sk-SK" sz="1800" b="1" dirty="0" err="1" smtClean="0">
                <a:solidFill>
                  <a:srgbClr val="0070C0"/>
                </a:solidFill>
              </a:rPr>
              <a:t>Karviná</a:t>
            </a:r>
            <a:r>
              <a:rPr lang="sk-SK" sz="1800" b="1" dirty="0" smtClean="0">
                <a:solidFill>
                  <a:srgbClr val="0070C0"/>
                </a:solidFill>
              </a:rPr>
              <a:t>, </a:t>
            </a:r>
            <a:r>
              <a:rPr lang="sk-SK" sz="1800" b="1" dirty="0" err="1" smtClean="0">
                <a:solidFill>
                  <a:srgbClr val="0070C0"/>
                </a:solidFill>
              </a:rPr>
              <a:t>příspěvková</a:t>
            </a:r>
            <a:r>
              <a:rPr lang="sk-SK" sz="1800" b="1" dirty="0" smtClean="0">
                <a:solidFill>
                  <a:srgbClr val="0070C0"/>
                </a:solidFill>
              </a:rPr>
              <a:t> </a:t>
            </a:r>
            <a:r>
              <a:rPr lang="sk-SK" sz="1800" b="1" dirty="0" err="1" smtClean="0">
                <a:solidFill>
                  <a:srgbClr val="0070C0"/>
                </a:solidFill>
              </a:rPr>
              <a:t>organizace</a:t>
            </a:r>
            <a:r>
              <a:rPr lang="sk-SK" sz="1800" b="1" dirty="0" smtClean="0">
                <a:solidFill>
                  <a:srgbClr val="0070C0"/>
                </a:solidFill>
              </a:rPr>
              <a:t/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Centrum 2290/14</a:t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734 01 </a:t>
            </a:r>
            <a:r>
              <a:rPr lang="sk-SK" sz="1800" b="1" dirty="0" err="1" smtClean="0">
                <a:solidFill>
                  <a:srgbClr val="0070C0"/>
                </a:solidFill>
              </a:rPr>
              <a:t>Karviná</a:t>
            </a:r>
            <a:r>
              <a:rPr lang="sk-SK" sz="1800" b="1" dirty="0" smtClean="0">
                <a:solidFill>
                  <a:srgbClr val="0070C0"/>
                </a:solidFill>
              </a:rPr>
              <a:t> – </a:t>
            </a:r>
            <a:r>
              <a:rPr lang="sk-SK" sz="1800" b="1" dirty="0" err="1" smtClean="0">
                <a:solidFill>
                  <a:srgbClr val="0070C0"/>
                </a:solidFill>
              </a:rPr>
              <a:t>Mizerov</a:t>
            </a:r>
            <a:r>
              <a:rPr lang="sk-SK" sz="1800" b="1" dirty="0" smtClean="0">
                <a:solidFill>
                  <a:srgbClr val="0070C0"/>
                </a:solidFill>
              </a:rPr>
              <a:t/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Česká republika</a:t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>
                <a:solidFill>
                  <a:srgbClr val="0070C0"/>
                </a:solidFill>
              </a:rPr>
              <a:t/>
            </a:r>
            <a:br>
              <a:rPr lang="sk-SK" sz="1800" b="1" dirty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/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Základná škola Jaroslava </a:t>
            </a:r>
            <a:r>
              <a:rPr lang="sk-SK" sz="1800" b="1" dirty="0" err="1" smtClean="0">
                <a:solidFill>
                  <a:srgbClr val="0070C0"/>
                </a:solidFill>
              </a:rPr>
              <a:t>Simana</a:t>
            </a:r>
            <a:r>
              <a:rPr lang="sk-SK" sz="1800" b="1" dirty="0" smtClean="0">
                <a:solidFill>
                  <a:srgbClr val="0070C0"/>
                </a:solidFill>
              </a:rPr>
              <a:t/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err="1" smtClean="0">
                <a:solidFill>
                  <a:srgbClr val="0070C0"/>
                </a:solidFill>
              </a:rPr>
              <a:t>Okróbrová</a:t>
            </a:r>
            <a:r>
              <a:rPr lang="sk-SK" sz="1800" b="1" dirty="0" smtClean="0">
                <a:solidFill>
                  <a:srgbClr val="0070C0"/>
                </a:solidFill>
              </a:rPr>
              <a:t> 16</a:t>
            </a:r>
            <a:br>
              <a:rPr lang="sk-SK" sz="1800" b="1" dirty="0" smtClean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973 46 Valaská</a:t>
            </a:r>
            <a:r>
              <a:rPr lang="sk-SK" sz="1800" b="1" dirty="0">
                <a:solidFill>
                  <a:srgbClr val="0070C0"/>
                </a:solidFill>
              </a:rPr>
              <a:t/>
            </a:r>
            <a:br>
              <a:rPr lang="sk-SK" sz="1800" b="1" dirty="0">
                <a:solidFill>
                  <a:srgbClr val="0070C0"/>
                </a:solidFill>
              </a:rPr>
            </a:br>
            <a:r>
              <a:rPr lang="sk-SK" sz="1800" b="1" dirty="0" smtClean="0">
                <a:solidFill>
                  <a:srgbClr val="0070C0"/>
                </a:solidFill>
              </a:rPr>
              <a:t>Slovenská republika</a:t>
            </a: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0607" y="3726684"/>
            <a:ext cx="111246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Celkem se zapojilo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tříd 1.stupně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společně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svými třídními p.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učitelkami a vyučujícími českého jazyka.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Jako i v loňském roce každá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třída ke svým vyrobeným záložkám přidala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aby žáci ze Slovenska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věděli, na jaké téma </a:t>
            </a:r>
            <a:endParaRPr lang="cs-CZ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záložky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vznikaly.</a:t>
            </a:r>
          </a:p>
          <a:p>
            <a:endParaRPr lang="cs-CZ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Moc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těšíme, až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 nám ze Slovenska přijdou záložky 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s 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texty. Slovenský jazyk se nám moc líbí a není nám zas tak moc </a:t>
            </a: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vzdálený.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 descr="Úvodná stránk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7" y="401001"/>
            <a:ext cx="1859280" cy="16370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33CC33">
                <a:alpha val="40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80" y="1064918"/>
            <a:ext cx="5462588" cy="14569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33CC33"/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1805253" y="2049741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301801" y="280335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Á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916323" y="3015051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322942" y="4371465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423364" y="5581739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Ž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00924" y="4371465"/>
            <a:ext cx="562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0847470" y="5647013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0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2">
        <p:fade/>
      </p:transition>
    </mc:Choice>
    <mc:Fallback xmlns="">
      <p:transition spd="med" advTm="4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2344" y="3002262"/>
            <a:ext cx="106581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1.A Kari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Staiová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Jonáš a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Nenáš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Mgr. Jana Čechovská</a:t>
            </a: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1.B O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koblížkovi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		Mgr. Marcela Kašparová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2.A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Zuzana Pospíšilová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Školní strašidlo			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Mgr. Petra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Ponczová</a:t>
            </a:r>
            <a:endParaRPr lang="cs-CZ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2.B Miloš Holas - Abeceda 						Mgr. Lenka Nytrová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3.A Adolf Dudek – Povídej pohádku			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Mgr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Monika Černá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3.B Bohumil Říha – Honzíkova cesta	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Mgr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Daniela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Korpasová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4.B Adrián Macho – Gerda, příběh velryby 				Mgr. Nataša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Dziadziová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5.A Zdeněk Svěrák – Jaké je to asi v Čudu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Mgr</a:t>
            </a:r>
            <a:r>
              <a:rPr lang="cs-CZ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Gabriela Buriánová</a:t>
            </a:r>
            <a:endParaRPr lang="cs-CZ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5.B Zuzana Pospíšilová – Detektivové a narozeninový případ 			Mgr. Pavla </a:t>
            </a:r>
            <a:r>
              <a:rPr lang="cs-CZ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Korynta</a:t>
            </a:r>
            <a:endParaRPr lang="cs-CZ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4" y="473076"/>
            <a:ext cx="5462588" cy="14569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33CC33"/>
            </a:outerShdw>
          </a:effectLst>
        </p:spPr>
      </p:pic>
      <p:sp>
        <p:nvSpPr>
          <p:cNvPr id="6" name="AutoShape 4" descr="Záložka do knihy - srdíčka | Čajové svíčky a vonné vosky z přírodních vosk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77" y="5641175"/>
            <a:ext cx="1583733" cy="1053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703" y="436450"/>
            <a:ext cx="2950257" cy="220984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1509001">
            <a:off x="8421230" y="481976"/>
            <a:ext cx="10053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Obdélník 10"/>
          <p:cNvSpPr/>
          <p:nvPr/>
        </p:nvSpPr>
        <p:spPr>
          <a:xfrm rot="19621777">
            <a:off x="11094076" y="1830397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995141" y="1813157"/>
            <a:ext cx="799061" cy="9511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endParaRPr lang="cs-CZ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 rot="19920420">
            <a:off x="6735414" y="1307623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0515044" y="3289553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70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"/>
    </mc:Choice>
    <mc:Fallback xmlns="">
      <p:transition spd="slow" advTm="497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27017" y="122201"/>
            <a:ext cx="108944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				1.A Kari </a:t>
            </a:r>
            <a:r>
              <a:rPr lang="cs-CZ" sz="2900" b="1" i="1" dirty="0" err="1" smtClean="0">
                <a:solidFill>
                  <a:srgbClr val="C00000"/>
                </a:solidFill>
                <a:latin typeface="+mj-lt"/>
              </a:rPr>
              <a:t>Staiová</a:t>
            </a:r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 – Jonáš a </a:t>
            </a:r>
            <a:r>
              <a:rPr lang="cs-CZ" sz="2900" b="1" i="1" dirty="0" err="1" smtClean="0">
                <a:solidFill>
                  <a:srgbClr val="C00000"/>
                </a:solidFill>
                <a:latin typeface="+mj-lt"/>
              </a:rPr>
              <a:t>Nenáš</a:t>
            </a:r>
            <a:endParaRPr lang="cs-CZ" sz="2900" b="1" i="1" dirty="0" smtClean="0">
              <a:solidFill>
                <a:srgbClr val="C00000"/>
              </a:solidFill>
              <a:latin typeface="+mj-lt"/>
            </a:endParaRPr>
          </a:p>
          <a:p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								Mgr. Jana Čechovská</a:t>
            </a:r>
            <a:endParaRPr lang="cs-CZ" sz="29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AutoShape 4" descr="GoGEN Maxipes Fík: Česká značka elektroniky pro děti"/>
          <p:cNvSpPr>
            <a:spLocks noChangeAspect="1" noChangeArrowheads="1"/>
          </p:cNvSpPr>
          <p:nvPr/>
        </p:nvSpPr>
        <p:spPr bwMode="auto">
          <a:xfrm>
            <a:off x="1249680" y="2075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5" y="696685"/>
            <a:ext cx="4776307" cy="596166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561" y="729307"/>
            <a:ext cx="4952453" cy="618152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942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"/>
    </mc:Choice>
    <mc:Fallback xmlns="">
      <p:transition spd="slow" advTm="392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7" y="236685"/>
            <a:ext cx="5791702" cy="43468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88" y="2728378"/>
            <a:ext cx="3234891" cy="40377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8" y="236685"/>
            <a:ext cx="3992537" cy="49833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08" y="4736996"/>
            <a:ext cx="2775310" cy="185020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476" y="4690548"/>
            <a:ext cx="2844981" cy="18966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6720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"/>
    </mc:Choice>
    <mc:Fallback xmlns="">
      <p:transition spd="slow" advTm="422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1947" y="589935"/>
            <a:ext cx="111191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1.B O </a:t>
            </a:r>
            <a:r>
              <a:rPr lang="cs-CZ" sz="2900" b="1" i="1" dirty="0" err="1" smtClean="0">
                <a:solidFill>
                  <a:srgbClr val="C00000"/>
                </a:solidFill>
                <a:latin typeface="+mj-lt"/>
              </a:rPr>
              <a:t>koblížkovi</a:t>
            </a:r>
            <a:endParaRPr lang="cs-CZ" sz="2900" b="1" i="1" dirty="0" smtClean="0">
              <a:solidFill>
                <a:srgbClr val="C00000"/>
              </a:solidFill>
              <a:latin typeface="+mj-lt"/>
            </a:endParaRPr>
          </a:p>
          <a:p>
            <a:pPr algn="r"/>
            <a:r>
              <a:rPr lang="cs-CZ" sz="2900" b="1" i="1" dirty="0" smtClean="0">
                <a:solidFill>
                  <a:srgbClr val="C00000"/>
                </a:solidFill>
                <a:latin typeface="+mj-lt"/>
              </a:rPr>
              <a:t>			Mgr. Marcela Kašparová</a:t>
            </a:r>
            <a:endParaRPr lang="cs-CZ" sz="29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39" y="1463040"/>
            <a:ext cx="6955245" cy="5216434"/>
          </a:xfrm>
          <a:prstGeom prst="rect">
            <a:avLst/>
          </a:prstGeom>
          <a:ln w="38100">
            <a:solidFill>
              <a:srgbClr val="33CC33"/>
            </a:solidFill>
          </a:ln>
        </p:spPr>
      </p:pic>
      <p:pic>
        <p:nvPicPr>
          <p:cNvPr id="2050" name="Picture 2" descr="Prázdniny v Akordu – O Koblížkovi – Divadlo Milana Šťastného (Dět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08" y="3919492"/>
            <a:ext cx="4000500" cy="2667000"/>
          </a:xfrm>
          <a:prstGeom prst="rect">
            <a:avLst/>
          </a:prstGeom>
          <a:noFill/>
          <a:ln w="38100">
            <a:solidFill>
              <a:srgbClr val="33CC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3"/>
    </mc:Choice>
    <mc:Fallback xmlns="">
      <p:transition spd="slow" advTm="878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9942" y="287382"/>
            <a:ext cx="6200504" cy="4650378"/>
          </a:xfrm>
          <a:prstGeom prst="rect">
            <a:avLst/>
          </a:prstGeom>
          <a:ln w="38100">
            <a:solidFill>
              <a:srgbClr val="00CC00"/>
            </a:solidFill>
          </a:ln>
        </p:spPr>
      </p:pic>
      <p:pic>
        <p:nvPicPr>
          <p:cNvPr id="3074" name="Picture 2" descr="O Koblížkovi - pohádka pro loutkové divad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21" y="3945617"/>
            <a:ext cx="4524375" cy="2667000"/>
          </a:xfrm>
          <a:prstGeom prst="rect">
            <a:avLst/>
          </a:prstGeom>
          <a:noFill/>
          <a:ln w="38100">
            <a:solidFill>
              <a:srgbClr val="00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1853" y="1320059"/>
            <a:ext cx="5529942" cy="3104529"/>
          </a:xfrm>
          <a:prstGeom prst="rect">
            <a:avLst/>
          </a:prstGeom>
          <a:ln w="38100"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23270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0388" y="276441"/>
            <a:ext cx="109868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i="1" dirty="0" smtClean="0">
                <a:solidFill>
                  <a:schemeClr val="bg1"/>
                </a:solidFill>
                <a:latin typeface="+mj-lt"/>
              </a:rPr>
              <a:t>2.A Zuzana Pospíšilová – Školní strašidlo</a:t>
            </a:r>
            <a:endParaRPr lang="cs-CZ" sz="2900" b="1" i="1" dirty="0">
              <a:solidFill>
                <a:schemeClr val="bg1"/>
              </a:solidFill>
              <a:latin typeface="+mj-lt"/>
            </a:endParaRPr>
          </a:p>
          <a:p>
            <a:r>
              <a:rPr lang="cs-CZ" sz="2900" b="1" i="1" dirty="0" smtClean="0">
                <a:solidFill>
                  <a:schemeClr val="bg1"/>
                </a:solidFill>
                <a:latin typeface="+mj-lt"/>
              </a:rPr>
              <a:t>							Mgr. Petra </a:t>
            </a:r>
            <a:r>
              <a:rPr lang="cs-CZ" sz="2900" b="1" i="1" dirty="0" err="1" smtClean="0">
                <a:solidFill>
                  <a:schemeClr val="bg1"/>
                </a:solidFill>
                <a:latin typeface="+mj-lt"/>
              </a:rPr>
              <a:t>Ponczová</a:t>
            </a:r>
            <a:endParaRPr lang="cs-CZ" sz="29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454332"/>
            <a:ext cx="6664959" cy="499872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4484" y="2050599"/>
            <a:ext cx="5031375" cy="377353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33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4" y="250202"/>
            <a:ext cx="8445138" cy="63338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" name="Obdélník 2"/>
          <p:cNvSpPr/>
          <p:nvPr/>
        </p:nvSpPr>
        <p:spPr>
          <a:xfrm rot="20140035">
            <a:off x="204187" y="511517"/>
            <a:ext cx="3018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 </a:t>
            </a:r>
            <a:r>
              <a:rPr lang="cs-CZ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</a:t>
            </a:r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9602300" y="336191"/>
            <a:ext cx="23943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 </a:t>
            </a:r>
            <a:endParaRPr lang="cs-CZ" sz="10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cs-CZ" sz="10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cs-CZ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 </a:t>
            </a:r>
          </a:p>
          <a:p>
            <a:pPr algn="ctr"/>
            <a:r>
              <a:rPr lang="cs-CZ" sz="1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</a:t>
            </a:r>
            <a:endParaRPr lang="cs-CZ" sz="1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6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"/>
    </mc:Choice>
    <mc:Fallback xmlns="">
      <p:transition spd="slow" advTm="575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146</Words>
  <Application>Microsoft Office PowerPoint</Application>
  <PresentationFormat>Širokoúhlá obrazovka</PresentationFormat>
  <Paragraphs>62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Slovenská pedagogická knižnica v Bratislave a  Knihovna Jiřího Mahena v Brně vyhlašují k Medzinárodnímu měsíci školních knihoven 2023  14. ročník česko-slovenského projektu  pro základní školy a osmiletá gymnázia   Záložka do knihy spojuje školy:  Inspirující svět pohádek, básní a příběhů. </vt:lpstr>
      <vt:lpstr>Základní škola a Mateřská škola, U Studny, Karviná, příspěvková organizace Centrum 2290/14 734 01 Karviná – Mizerov Česká republika   Základná škola Jaroslava Simana Okróbrová 16 973 46 Valaská Slovenská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3.A   Adolf Dudek – Povídej pohádku          tř.uč. Mgr. Monika Černá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Slovenská pedagogická knižnica v Bratislave a  Knižnica Jiřího Mahena v Brne vyhlasujú k Medzinárodnému mesiacu školských knižníc 2020  11. ročník česko-slovenského projektu  pre základné školy a osemročné gymnáziá   Záložka do knihy spája školy:  Radosť z čítania ukrytá vo veršoch básní  alebo v próze</dc:title>
  <dc:creator>Jana Čechovská</dc:creator>
  <cp:lastModifiedBy>Jana Čechovská</cp:lastModifiedBy>
  <cp:revision>93</cp:revision>
  <dcterms:created xsi:type="dcterms:W3CDTF">2020-09-19T14:11:35Z</dcterms:created>
  <dcterms:modified xsi:type="dcterms:W3CDTF">2023-10-23T16:53:32Z</dcterms:modified>
</cp:coreProperties>
</file>